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7" r:id="rId2"/>
    <p:sldId id="319" r:id="rId3"/>
    <p:sldId id="258" r:id="rId4"/>
    <p:sldId id="264" r:id="rId5"/>
    <p:sldId id="263" r:id="rId6"/>
    <p:sldId id="272" r:id="rId7"/>
    <p:sldId id="321" r:id="rId8"/>
    <p:sldId id="274" r:id="rId9"/>
    <p:sldId id="275" r:id="rId10"/>
    <p:sldId id="276" r:id="rId11"/>
    <p:sldId id="273" r:id="rId12"/>
    <p:sldId id="259" r:id="rId13"/>
    <p:sldId id="260" r:id="rId14"/>
    <p:sldId id="268" r:id="rId15"/>
    <p:sldId id="282" r:id="rId16"/>
    <p:sldId id="261" r:id="rId17"/>
    <p:sldId id="322" r:id="rId18"/>
    <p:sldId id="262" r:id="rId19"/>
    <p:sldId id="265" r:id="rId20"/>
    <p:sldId id="278" r:id="rId21"/>
    <p:sldId id="277" r:id="rId22"/>
    <p:sldId id="266" r:id="rId23"/>
    <p:sldId id="279" r:id="rId24"/>
    <p:sldId id="280" r:id="rId25"/>
    <p:sldId id="281" r:id="rId26"/>
    <p:sldId id="267" r:id="rId27"/>
    <p:sldId id="27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549B-687A-1940-A87F-09A4EEB69D9B}" type="datetimeFigureOut">
              <a:rPr lang="en-US" smtClean="0"/>
              <a:t>4/3/20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FF375-0B3E-3548-83CD-EDC7189E2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33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sxsrf=ALeKk01PYDECbA2a0L0E3cdiNMwZajuC3g:1585343556860&amp;q=ide+meaning+coding&amp;tbm=isch&amp;source=univ&amp;sa=X&amp;ved=2ahUKEwinubb8yLvoAhXBop4KHfuDC2oQiR56BAgJEBg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0537-4CCA-B142-99B6-AADBD55B8EC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36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 Results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More images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integrated development environment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FF375-0B3E-3548-83CD-EDC7189E2F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910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a period in front of a filename mean?</a:t>
            </a:r>
          </a:p>
          <a:p>
            <a:r>
              <a:rPr lang="en-US" dirty="0"/>
              <a:t>Go over sourcing the file, will need to do the first time </a:t>
            </a:r>
          </a:p>
          <a:p>
            <a:r>
              <a:rPr lang="en-US" dirty="0"/>
              <a:t>Should already have </a:t>
            </a:r>
            <a:r>
              <a:rPr lang="en-US" dirty="0" err="1"/>
              <a:t>conda</a:t>
            </a:r>
            <a:r>
              <a:rPr lang="en-US" dirty="0"/>
              <a:t> stuff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FF375-0B3E-3548-83CD-EDC7189E2F7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326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 err="1"/>
              <a:t>chr</a:t>
            </a:r>
            <a:r>
              <a:rPr lang="en-US" dirty="0"/>
              <a:t> 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FF375-0B3E-3548-83CD-EDC7189E2F7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946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7A64C-FA8D-3443-9A29-715C2C9C0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132A12-72B7-874B-BF8F-34A519363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46510-3CE6-A343-9FF0-6F3FDD1F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117E6-F2DC-1D48-9F0C-7F83C2FD4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BA644-A010-C140-8F04-6631964F1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734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B2720-2A01-E64E-B2B6-4A0F95A4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27E28D-910E-294F-BA74-534C99D245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9831C-1083-1445-B69D-E3F6C7623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B3D9F-B470-514A-8476-33A95A6A3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F09D9-C08B-314D-A001-308833312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40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2E5AF-5750-F944-8B60-301B0985C3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BA695-04A7-A240-AA7F-85525CBAA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9FB2D-C3D2-5040-8E47-B3029E615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8969B-564D-294F-9C40-2E316A0CA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EDF6D-784E-4F44-A34A-8465079D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61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CA923-A47A-204C-A2EE-CC1BEF10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7562E-160D-924C-9643-949C23759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2E1A0-B22B-E94D-98FA-7FFE16488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5A954-D104-A841-8ED2-9E1215D1E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047B9-B602-F04F-BD7B-902286C79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16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63EFB-C11A-3844-9038-48FBA6D5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0DA4B-253F-3B44-8EC5-882ACAE93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2D3AB-FA05-F648-8E61-0D609458B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45885-7806-954B-85C9-C251EE47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C392-604E-0548-B848-9EC88ED0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684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58691-1528-8D45-8D41-4CCA85E06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3AB0C-A58C-5641-9AA9-40550DF002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423A6A-D7AA-6941-995F-9F9E8162B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3B886B-AF2A-524A-B734-A60D1C93E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736805-77FA-F446-A8AC-2AD28E4F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C7019-2AC2-0C44-A11E-B8906FA75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96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4A2C-4BC7-0B46-AB1E-422BB84A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22134-C4E2-D240-B2A8-7536C1DDF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8B190-5DBC-AE41-9B55-322777BBF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294CA5-8425-804D-900D-9846C0DFE4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09B787-FE09-094E-A47A-19BCA21E4D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C3984F-6663-C840-A265-9E6C4D608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FED1E6-4199-334D-9BCB-111C70BB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F9BE4-8845-8F43-AB3E-7917C7A2E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73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0389B-6D6C-404F-99B5-0A69C8193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75CB24-CF7C-E54F-92B7-45B0F08F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6A775D-0F96-224E-93E8-4C4290B75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69ED90-3D45-B545-97EF-A86D1C79B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184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3E36CF-7F03-4543-A9DD-4B25CA718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CF69E7-0C36-7640-88D0-051E0A8BE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FABB0-EECE-F047-8372-B46D65842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77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2C462-76F6-6D4D-981F-0A3E3A2CC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48409-C3F1-B54E-975B-201C3590C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EE49F3-B2B4-4143-9933-D57DFF60D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EFC85-73ED-4441-921D-527206AD9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ECB87-68E0-324C-A673-CA44FFD39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CD415-0954-C944-BE7B-C57F3BAD5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15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75984-8A4A-7842-8824-D9AEF0297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797E2C-2FEE-0647-8099-32C2344F13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B2AE4-5BAC-5246-AB60-7AA994D5F0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FE9BB-0567-4F46-A010-56C81F40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2E735-144F-1246-8719-8949CF7F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B2511-CD82-0D4F-84B9-1B7580DC5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3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32F169-2D2E-0D4D-9A86-5DF8863D6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1D87A-8B4F-5144-A9C7-582328675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31E36-C1A7-A34B-B47B-6114D84111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AAD4-375C-7A48-B140-CB43B118B1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44E09-ACD3-3443-9147-CF48C6892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4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ftp://ftp.ensembl.org/pub/release-99/gtf/saccharomyces_cerevisiae/Saccharomyces_cerevisiae.R64-1-1.99.gtf.gz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NUL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-berg/rutter_lab_coding_bootcam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hred_quality_score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hyperlink" Target="https://en.wikipedia.org/wiki/Fred_Flintstone#/media/File:Fred_Flintstone.png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ware.broadinstitute.org/software/igv/download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hyperlink" Target="http://quinlanlab.org/tutorials/samtools/samtools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de.visualstudio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ftp://ftp.ensembl.org/pub/release-99/gtf/saccharomyces_cerevisiae/Saccharomyces_cerevisiae.R64-1-1.99.gtf.gz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97534-EB2C-CA49-B836-8F348B2D3B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Rutter Lab Isolation Bootcamp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0B7B5-3EFA-264B-92C1-BEE5F4DDE0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#3: Scripting, package managers, and file types</a:t>
            </a:r>
          </a:p>
        </p:txBody>
      </p:sp>
    </p:spTree>
    <p:extLst>
      <p:ext uri="{BB962C8B-B14F-4D97-AF65-F5344CB8AC3E}">
        <p14:creationId xmlns:p14="http://schemas.microsoft.com/office/powerpoint/2010/main" val="5345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148B0-7CCA-7D4D-B276-D80CE94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write a simple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777B-3339-F24C-B897-5DB31707A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the download file as a variable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FILE=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ftp://ftp.ensembl.org/pub/release-99/gtf/saccharomyces_cerevisiae/Saccharomyces_cerevisiae.R64-1-1.99.gtf.gz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an output location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OUTPUT=~/Desktop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Download yeast GTF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using the correct file extension here for the output is vital! But you can change the name as you download the file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curl –L $FILE –o ~/Desktop/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transcripts.gtf.gz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Unzip and decompress the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an asterisk means “everything”, so in this case, it will run the command on everything with the given prefix and suffix around the asterisk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gzip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–d ~/Desktop/*.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head -10 ~/Desktop/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transcripts.gtf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&gt;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top.gtf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720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42AD0-5FDD-AA49-95C1-D99FF1A40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Vim helpful?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F562D-2CDD-6E4C-A34F-DEA93B609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wrote a script, uploaded to the supercomputer, and don’t want to have to re-upload the file to make a small change</a:t>
            </a:r>
          </a:p>
        </p:txBody>
      </p:sp>
    </p:spTree>
    <p:extLst>
      <p:ext uri="{BB962C8B-B14F-4D97-AF65-F5344CB8AC3E}">
        <p14:creationId xmlns:p14="http://schemas.microsoft.com/office/powerpoint/2010/main" val="2475583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37468-F4DB-494A-93D9-638BFA9A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Runnig</a:t>
            </a:r>
            <a:r>
              <a:rPr lang="en-US" dirty="0"/>
              <a:t> a bash a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E61E8-589F-9E42-BA6A-A8003FEAE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bash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script.sh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256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29CC-738B-D643-AC27-F8677D877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Looping a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38675-ED56-1945-9B75-A46622CF2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if you want to download multiple files at once?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for X in I II III IV V; do curl -OL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2" invalidUrl="ftp://ftp.ensembl.org/pub/release-99/fasta/saccharomyces_cerevisiae/dna/Saccharomyces_cerevisiae.R64-1-1.dna.chromosome.${X}.fa.gz"/>
              </a:rPr>
              <a:t>ftp://ftp.ensembl.org/pub/release-99/fasta/saccharomyces_cerevisiae/dna/Saccharomyces_cerevisiae.R64-1-1.dna.chromosome.${X}.fa.gz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done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each variable in the list</a:t>
            </a:r>
          </a:p>
          <a:p>
            <a:pPr lvl="1"/>
            <a:r>
              <a:rPr lang="en-US" dirty="0"/>
              <a:t>Do the following bash command</a:t>
            </a:r>
          </a:p>
          <a:p>
            <a:pPr lvl="1"/>
            <a:r>
              <a:rPr lang="en-US" dirty="0"/>
              <a:t>Notice how the bash variable is inserted into the URL</a:t>
            </a:r>
          </a:p>
          <a:p>
            <a:pPr lvl="1"/>
            <a:r>
              <a:rPr lang="en-US" dirty="0"/>
              <a:t>Must tell the shell to finish and exit the command</a:t>
            </a:r>
          </a:p>
        </p:txBody>
      </p:sp>
    </p:spTree>
    <p:extLst>
      <p:ext uri="{BB962C8B-B14F-4D97-AF65-F5344CB8AC3E}">
        <p14:creationId xmlns:p14="http://schemas.microsoft.com/office/powerpoint/2010/main" val="3854281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7902F-C8C1-CD48-B8C5-03998F3A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bioinformatics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18B99-2750-3749-B851-1FAAAE06E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Anaconda (package manager)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cd ~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wget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https://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repo.anaconda.com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miniconda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/Miniconda3-latest-MacOSX-x86_64.sh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bash ~/Miniconda3-latest-MacOSX-x86_64.sh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Follow the installation prompts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Run to test: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–help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Download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from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bioconda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channel: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install –c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bioconda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See what libraries are installed: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list        </a:t>
            </a:r>
          </a:p>
        </p:txBody>
      </p:sp>
    </p:spTree>
    <p:extLst>
      <p:ext uri="{BB962C8B-B14F-4D97-AF65-F5344CB8AC3E}">
        <p14:creationId xmlns:p14="http://schemas.microsoft.com/office/powerpoint/2010/main" val="4140643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0001-1D50-1F46-BC74-8C62C12FC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Bash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C5F3B-C7BF-6548-9930-5E3A500C4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Setting storage for bash </a:t>
            </a:r>
          </a:p>
          <a:p>
            <a:r>
              <a:rPr lang="en-US" dirty="0"/>
              <a:t>Set variables and shortcuts</a:t>
            </a:r>
          </a:p>
          <a:p>
            <a:endParaRPr lang="en-US" dirty="0"/>
          </a:p>
          <a:p>
            <a:r>
              <a:rPr lang="en-US" dirty="0"/>
              <a:t>$ vi ~/.</a:t>
            </a:r>
            <a:r>
              <a:rPr lang="en-US" dirty="0" err="1"/>
              <a:t>bash_profile</a:t>
            </a:r>
            <a:endParaRPr lang="en-US" dirty="0"/>
          </a:p>
          <a:p>
            <a:pPr lvl="1"/>
            <a:r>
              <a:rPr lang="en-US" dirty="0"/>
              <a:t>If one doesn’t exist, this will create one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#.</a:t>
            </a:r>
            <a:r>
              <a:rPr lang="en-US" dirty="0" err="1"/>
              <a:t>bash_profile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# User specific environment and startup programs</a:t>
            </a:r>
          </a:p>
          <a:p>
            <a:pPr marL="0" indent="0">
              <a:buNone/>
            </a:pPr>
            <a:r>
              <a:rPr lang="en-US" dirty="0"/>
              <a:t>PATH=$PATH:$HOME/bin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Set shortcuts</a:t>
            </a:r>
          </a:p>
          <a:p>
            <a:pPr marL="0" indent="0">
              <a:buNone/>
            </a:pPr>
            <a:r>
              <a:rPr lang="en-US" dirty="0"/>
              <a:t>alias </a:t>
            </a:r>
            <a:r>
              <a:rPr lang="en-US" dirty="0" err="1"/>
              <a:t>modprofile</a:t>
            </a:r>
            <a:r>
              <a:rPr lang="en-US" dirty="0"/>
              <a:t>="vim ~/.</a:t>
            </a:r>
            <a:r>
              <a:rPr lang="en-US" dirty="0" err="1"/>
              <a:t>bash_profile;source</a:t>
            </a:r>
            <a:r>
              <a:rPr lang="en-US" dirty="0"/>
              <a:t> ~/.</a:t>
            </a:r>
            <a:r>
              <a:rPr lang="en-US" dirty="0" err="1"/>
              <a:t>bash_profile</a:t>
            </a:r>
            <a:r>
              <a:rPr lang="en-US" dirty="0"/>
              <a:t>;”</a:t>
            </a:r>
          </a:p>
          <a:p>
            <a:pPr marL="0" indent="0">
              <a:buNone/>
            </a:pPr>
            <a:r>
              <a:rPr lang="en-US" dirty="0"/>
              <a:t>alias </a:t>
            </a:r>
            <a:r>
              <a:rPr lang="en-US" dirty="0" err="1"/>
              <a:t>untarg</a:t>
            </a:r>
            <a:r>
              <a:rPr lang="en-US" dirty="0"/>
              <a:t>="tar -</a:t>
            </a:r>
            <a:r>
              <a:rPr lang="en-US" dirty="0" err="1"/>
              <a:t>zxvf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alias </a:t>
            </a:r>
            <a:r>
              <a:rPr lang="en-US" dirty="0" err="1"/>
              <a:t>targ</a:t>
            </a:r>
            <a:r>
              <a:rPr lang="en-US" dirty="0"/>
              <a:t>="tar -</a:t>
            </a:r>
            <a:r>
              <a:rPr lang="en-US" dirty="0" err="1"/>
              <a:t>zcvf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alias </a:t>
            </a:r>
            <a:r>
              <a:rPr lang="en-US" dirty="0" err="1"/>
              <a:t>untarb</a:t>
            </a:r>
            <a:r>
              <a:rPr lang="en-US" dirty="0"/>
              <a:t>="tar </a:t>
            </a:r>
            <a:r>
              <a:rPr lang="en-US" dirty="0" err="1"/>
              <a:t>xvjf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alias </a:t>
            </a:r>
            <a:r>
              <a:rPr lang="en-US" dirty="0" err="1"/>
              <a:t>ct</a:t>
            </a:r>
            <a:r>
              <a:rPr lang="en-US" dirty="0"/>
              <a:t>="column -t -s $'\t' | less -N -S"</a:t>
            </a:r>
          </a:p>
        </p:txBody>
      </p:sp>
    </p:spTree>
    <p:extLst>
      <p:ext uri="{BB962C8B-B14F-4D97-AF65-F5344CB8AC3E}">
        <p14:creationId xmlns:p14="http://schemas.microsoft.com/office/powerpoint/2010/main" val="2784701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1491C-7100-A44D-A397-074DB44B4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2807"/>
            <a:ext cx="10515600" cy="1325563"/>
          </a:xfrm>
        </p:spPr>
        <p:txBody>
          <a:bodyPr/>
          <a:lstStyle/>
          <a:p>
            <a:r>
              <a:rPr lang="en-US" dirty="0"/>
              <a:t>Bioinformatics Files</a:t>
            </a:r>
          </a:p>
        </p:txBody>
      </p:sp>
    </p:spTree>
    <p:extLst>
      <p:ext uri="{BB962C8B-B14F-4D97-AF65-F5344CB8AC3E}">
        <p14:creationId xmlns:p14="http://schemas.microsoft.com/office/powerpoint/2010/main" val="3240780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A5356-8F35-ED4B-9085-65BD5CCF7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8EB23-D7E2-9D44-A223-F996CBA28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248697" cy="4351338"/>
          </a:xfrm>
        </p:spPr>
        <p:txBody>
          <a:bodyPr/>
          <a:lstStyle/>
          <a:p>
            <a:r>
              <a:rPr lang="en-US" dirty="0"/>
              <a:t>$ git clone https://</a:t>
            </a:r>
            <a:r>
              <a:rPr lang="en-US" dirty="0" err="1"/>
              <a:t>github.com</a:t>
            </a:r>
            <a:r>
              <a:rPr lang="en-US" dirty="0"/>
              <a:t>/j-berg/</a:t>
            </a:r>
            <a:r>
              <a:rPr lang="en-US" dirty="0" err="1"/>
              <a:t>rutter_lab_coding_bootcamp.git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431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455C-4B3C-8948-9A16-ED6B1D27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EAE85-B74A-8F42-A8DF-A1B6D7C28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&gt;record</a:t>
            </a:r>
          </a:p>
          <a:p>
            <a:pPr marL="0" indent="0">
              <a:buNone/>
            </a:pPr>
            <a:r>
              <a:rPr lang="en-US" dirty="0"/>
              <a:t>ATATGTGTATACTCTATAGAGAGGATCTAGAGTATAGC</a:t>
            </a:r>
          </a:p>
          <a:p>
            <a:pPr marL="0" indent="0">
              <a:buNone/>
            </a:pPr>
            <a:r>
              <a:rPr lang="en-US" dirty="0"/>
              <a:t>TCGCGTATAGAGATCTTCGCGATATAGAGAGTCTGCG</a:t>
            </a:r>
          </a:p>
          <a:p>
            <a:pPr marL="0" indent="0">
              <a:buNone/>
            </a:pPr>
            <a:r>
              <a:rPr lang="en-US" dirty="0"/>
              <a:t>AAGGCTCTCGCGCGCAAAGAGAGAGATATTCGCGC</a:t>
            </a:r>
          </a:p>
        </p:txBody>
      </p:sp>
    </p:spTree>
    <p:extLst>
      <p:ext uri="{BB962C8B-B14F-4D97-AF65-F5344CB8AC3E}">
        <p14:creationId xmlns:p14="http://schemas.microsoft.com/office/powerpoint/2010/main" val="1625480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52C0F-1AA7-184A-A0B1-54FDA6869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C2632-B505-1243-B5AE-14F4AA5D6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@SRR2075930.2:UMI_NTGCG HS1:450:C5WTEACXX:7:1101:1276:2113 length=50</a:t>
            </a:r>
          </a:p>
          <a:p>
            <a:pPr marL="0" indent="0">
              <a:buNone/>
            </a:pPr>
            <a:r>
              <a:rPr lang="en-US" sz="2000" dirty="0"/>
              <a:t>CTACGTGTGGAGGCTCANGCAGCGCTTCTGGCTGGAACGGGGAA</a:t>
            </a:r>
          </a:p>
          <a:p>
            <a:pPr marL="0" indent="0">
              <a:buNone/>
            </a:pPr>
            <a:r>
              <a:rPr lang="en-US" sz="2000" dirty="0"/>
              <a:t>+</a:t>
            </a:r>
          </a:p>
          <a:p>
            <a:pPr marL="0" indent="0">
              <a:buNone/>
            </a:pPr>
            <a:r>
              <a:rPr lang="en-US" sz="2000" dirty="0"/>
              <a:t>:@&lt;??@?:&gt;??&lt;=??@&gt;#189==?????&gt;?&lt;??&lt;??&gt;??55985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Line 1: read ID (will start with an @)</a:t>
            </a:r>
          </a:p>
          <a:p>
            <a:pPr marL="0" indent="0">
              <a:buNone/>
            </a:pPr>
            <a:r>
              <a:rPr lang="en-US" dirty="0"/>
              <a:t>Line 2: read sequence</a:t>
            </a:r>
          </a:p>
          <a:p>
            <a:pPr marL="0" indent="0">
              <a:buNone/>
            </a:pPr>
            <a:r>
              <a:rPr lang="en-US" dirty="0"/>
              <a:t>Line3: spacer (sometimes will have the the read ID repeated)</a:t>
            </a:r>
          </a:p>
          <a:p>
            <a:pPr marL="0" indent="0">
              <a:buNone/>
            </a:pPr>
            <a:r>
              <a:rPr lang="en-US" dirty="0"/>
              <a:t>Line4: The corresponding PHRED score</a:t>
            </a:r>
          </a:p>
        </p:txBody>
      </p:sp>
    </p:spTree>
    <p:extLst>
      <p:ext uri="{BB962C8B-B14F-4D97-AF65-F5344CB8AC3E}">
        <p14:creationId xmlns:p14="http://schemas.microsoft.com/office/powerpoint/2010/main" val="2093573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C2D99-A2BA-C743-9C28-3F8F66D7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221" y="2103437"/>
            <a:ext cx="10515600" cy="1325563"/>
          </a:xfrm>
        </p:spPr>
        <p:txBody>
          <a:bodyPr/>
          <a:lstStyle/>
          <a:p>
            <a:r>
              <a:rPr lang="en-US" dirty="0"/>
              <a:t>Access the slides and files here: 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53121B-F976-974C-8963-03F6AF4F9F81}"/>
              </a:ext>
            </a:extLst>
          </p:cNvPr>
          <p:cNvSpPr/>
          <p:nvPr/>
        </p:nvSpPr>
        <p:spPr>
          <a:xfrm>
            <a:off x="1316390" y="3038855"/>
            <a:ext cx="955922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hlinkClick r:id="rId3"/>
              </a:rPr>
              <a:t>https://github.com/j-berg/rutter_lab_coding_bootcamp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E11636-F074-7243-9394-FAA18EA83F11}"/>
              </a:ext>
            </a:extLst>
          </p:cNvPr>
          <p:cNvSpPr txBox="1"/>
          <p:nvPr/>
        </p:nvSpPr>
        <p:spPr>
          <a:xfrm>
            <a:off x="610203" y="4072030"/>
            <a:ext cx="109715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Or on fileserver at LAB INFO &gt; Jordan’s Coding Bootcamp &gt; Zoom</a:t>
            </a:r>
          </a:p>
        </p:txBody>
      </p:sp>
    </p:spTree>
    <p:extLst>
      <p:ext uri="{BB962C8B-B14F-4D97-AF65-F5344CB8AC3E}">
        <p14:creationId xmlns:p14="http://schemas.microsoft.com/office/powerpoint/2010/main" val="33103346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2C746-9C07-FD44-9EC4-8696ADA07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BDBF1-AB35-9643-AD4B-9BAA7A4E5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346966" cy="4351338"/>
          </a:xfrm>
        </p:spPr>
        <p:txBody>
          <a:bodyPr/>
          <a:lstStyle/>
          <a:p>
            <a:r>
              <a:rPr lang="en-US" dirty="0"/>
              <a:t>Base call confidence score</a:t>
            </a:r>
          </a:p>
          <a:p>
            <a:r>
              <a:rPr lang="en-US" dirty="0"/>
              <a:t>ASCII characters alongside the read sequences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7B46A-D5C2-F248-9A73-EB9CD5195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166" y="777328"/>
            <a:ext cx="2692400" cy="5156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FE9202B-2B58-3644-9CC2-10136B6A31DA}"/>
              </a:ext>
            </a:extLst>
          </p:cNvPr>
          <p:cNvSpPr/>
          <p:nvPr/>
        </p:nvSpPr>
        <p:spPr>
          <a:xfrm>
            <a:off x="6947338" y="631588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hlinkClick r:id="rId3"/>
              </a:rPr>
              <a:t>https://en.wikipedia.org/wiki/Phred_quality_score</a:t>
            </a:r>
            <a:endParaRPr lang="en-US" sz="1200" dirty="0">
              <a:hlinkClick r:id="rId4"/>
            </a:endParaRPr>
          </a:p>
          <a:p>
            <a:r>
              <a:rPr lang="en-US" sz="1200" dirty="0">
                <a:hlinkClick r:id="rId4"/>
              </a:rPr>
              <a:t>https://en.wikipedia.org/wiki/Fred_Flintstone#/media/File:Fred_Flintstone.png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6158A9-5F47-E642-BC30-006CACE8E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8967" y="2976563"/>
            <a:ext cx="3900909" cy="366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452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71AD9-9B1B-324C-AE1D-9F1C817CC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3B2E9-3ADD-4E4F-B57C-5E8802682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sample.fastq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| less -S</a:t>
            </a:r>
          </a:p>
        </p:txBody>
      </p:sp>
    </p:spTree>
    <p:extLst>
      <p:ext uri="{BB962C8B-B14F-4D97-AF65-F5344CB8AC3E}">
        <p14:creationId xmlns:p14="http://schemas.microsoft.com/office/powerpoint/2010/main" val="1377080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F9C8F-423E-D94A-9614-66E4D6271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BAM/SAM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A8226-A183-904A-B069-8FDB0D4C1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Sequence alignment file</a:t>
            </a:r>
          </a:p>
          <a:p>
            <a:r>
              <a:rPr lang="en-US" dirty="0"/>
              <a:t>Binary sequence alignment file</a:t>
            </a:r>
          </a:p>
          <a:p>
            <a:r>
              <a:rPr lang="en-US" dirty="0"/>
              <a:t>Tab-delimited</a:t>
            </a:r>
          </a:p>
          <a:p>
            <a:endParaRPr lang="en-US" dirty="0"/>
          </a:p>
          <a:p>
            <a:r>
              <a:rPr lang="en-US" dirty="0"/>
              <a:t>To view BAM files, we need </a:t>
            </a:r>
            <a:r>
              <a:rPr lang="en-US" dirty="0" err="1"/>
              <a:t>samtools</a:t>
            </a:r>
            <a:r>
              <a:rPr lang="en-US" dirty="0"/>
              <a:t> (downloaded previously)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view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sample.bam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| column -t -s $'\t' | less -N -S</a:t>
            </a:r>
          </a:p>
          <a:p>
            <a:pPr marL="0" indent="0">
              <a:buNone/>
            </a:pPr>
            <a:r>
              <a:rPr lang="en-US" dirty="0"/>
              <a:t>						</a:t>
            </a:r>
            <a:r>
              <a:rPr lang="en-US" sz="1800" dirty="0"/>
              <a:t>separate out data by tabs</a:t>
            </a:r>
          </a:p>
        </p:txBody>
      </p:sp>
    </p:spTree>
    <p:extLst>
      <p:ext uri="{BB962C8B-B14F-4D97-AF65-F5344CB8AC3E}">
        <p14:creationId xmlns:p14="http://schemas.microsoft.com/office/powerpoint/2010/main" val="35411652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BBFBA-ED73-B647-9612-1DF92F34C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Transcriptome aligned BAM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DDBCC-3F8E-C341-A1F7-F3CED1896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samtools</a:t>
            </a:r>
            <a:r>
              <a:rPr lang="en-US" dirty="0"/>
              <a:t> view </a:t>
            </a:r>
            <a:r>
              <a:rPr lang="en-US" dirty="0" err="1"/>
              <a:t>sample_transcriptome.bam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Similar to previous format, but alignments are made directly to transcriptome reference (GTF) instead of chromosome coordinates</a:t>
            </a:r>
          </a:p>
          <a:p>
            <a:r>
              <a:rPr lang="en-US" dirty="0"/>
              <a:t>Can be faster, but may miss information</a:t>
            </a:r>
          </a:p>
          <a:p>
            <a:r>
              <a:rPr lang="en-US" dirty="0"/>
              <a:t>Each alignment style needs to be considered in downstream processing</a:t>
            </a:r>
          </a:p>
        </p:txBody>
      </p:sp>
    </p:spTree>
    <p:extLst>
      <p:ext uri="{BB962C8B-B14F-4D97-AF65-F5344CB8AC3E}">
        <p14:creationId xmlns:p14="http://schemas.microsoft.com/office/powerpoint/2010/main" val="875485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52E0-1D31-B646-88D0-1DEF86F18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12F10-DAAC-484F-9CC2-6631AF6DA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1754"/>
          </a:xfrm>
        </p:spPr>
        <p:txBody>
          <a:bodyPr/>
          <a:lstStyle/>
          <a:p>
            <a:r>
              <a:rPr lang="en-US" dirty="0"/>
              <a:t>Tool for exploring read pile-ups for sequencing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C681B1-D76A-B146-990E-1A3941217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253" y="2596056"/>
            <a:ext cx="6371493" cy="406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566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E3A66-8733-EE4D-BA80-F794626E9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C1632-1A11-3B4F-9658-A5D959346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IGV: </a:t>
            </a:r>
            <a:r>
              <a:rPr lang="en-US" dirty="0">
                <a:hlinkClick r:id="rId2"/>
              </a:rPr>
              <a:t>https://software.broadinstitute.org/software/igv/download</a:t>
            </a:r>
            <a:endParaRPr lang="en-US" dirty="0"/>
          </a:p>
          <a:p>
            <a:r>
              <a:rPr lang="en-US" dirty="0"/>
              <a:t>Index BAM file: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index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filename.bam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lvl="1"/>
            <a:r>
              <a:rPr lang="en-US" dirty="0"/>
              <a:t>Essential creating a map of the file for quicker searching</a:t>
            </a:r>
          </a:p>
        </p:txBody>
      </p:sp>
    </p:spTree>
    <p:extLst>
      <p:ext uri="{BB962C8B-B14F-4D97-AF65-F5344CB8AC3E}">
        <p14:creationId xmlns:p14="http://schemas.microsoft.com/office/powerpoint/2010/main" val="13991213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280E7-392A-0C4E-8573-5F7C25FDB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almighty .txt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E70EF-2915-234E-BB1C-9F0B3EE8E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Tabs (.txt, .</a:t>
            </a:r>
            <a:r>
              <a:rPr lang="en-US" dirty="0" err="1"/>
              <a:t>tsv</a:t>
            </a:r>
            <a:r>
              <a:rPr lang="en-US" dirty="0"/>
              <a:t>) over commas (.csv)</a:t>
            </a:r>
          </a:p>
          <a:p>
            <a:pPr lvl="1"/>
            <a:r>
              <a:rPr lang="en-US" dirty="0"/>
              <a:t>References how to determine how to segment the data into rows and columns</a:t>
            </a:r>
          </a:p>
          <a:p>
            <a:r>
              <a:rPr lang="en-US" dirty="0"/>
              <a:t>Bioinformatics software will almost always require or output plaintext files</a:t>
            </a:r>
          </a:p>
        </p:txBody>
      </p:sp>
    </p:spTree>
    <p:extLst>
      <p:ext uri="{BB962C8B-B14F-4D97-AF65-F5344CB8AC3E}">
        <p14:creationId xmlns:p14="http://schemas.microsoft.com/office/powerpoint/2010/main" val="2127709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29E9E-B775-564B-8F40-3A8DDB003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36BAF-2FEE-3A4B-A212-A22F662B5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dirty="0" err="1"/>
              <a:t>samtools</a:t>
            </a:r>
            <a:r>
              <a:rPr lang="en-US" dirty="0"/>
              <a:t> and BAM file format:</a:t>
            </a:r>
          </a:p>
          <a:p>
            <a:pPr lvl="1"/>
            <a:r>
              <a:rPr lang="en-US" dirty="0">
                <a:hlinkClick r:id="rId2"/>
              </a:rPr>
              <a:t>http://quinlanlab.org/tutorials/samtools/samtools.html</a:t>
            </a:r>
            <a:endParaRPr lang="en-US" dirty="0"/>
          </a:p>
          <a:p>
            <a:pPr lvl="1"/>
            <a:r>
              <a:rPr lang="en-US" dirty="0"/>
              <a:t>Skip sections 1.3 &amp; 1.4: </a:t>
            </a:r>
            <a:r>
              <a:rPr lang="en-US" dirty="0">
                <a:hlinkClick r:id="rId3"/>
              </a:rPr>
              <a:t>https://samtools.github.io/hts-specs/SAMv1.pdf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183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AC66F-36EF-A34B-83A5-6FC620622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8215"/>
            <a:ext cx="10515600" cy="1325563"/>
          </a:xfrm>
        </p:spPr>
        <p:txBody>
          <a:bodyPr/>
          <a:lstStyle/>
          <a:p>
            <a:r>
              <a:rPr lang="en-US" dirty="0"/>
              <a:t>Editing a file</a:t>
            </a:r>
          </a:p>
        </p:txBody>
      </p:sp>
    </p:spTree>
    <p:extLst>
      <p:ext uri="{BB962C8B-B14F-4D97-AF65-F5344CB8AC3E}">
        <p14:creationId xmlns:p14="http://schemas.microsoft.com/office/powerpoint/2010/main" val="1471714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FDA7F-F32B-AF47-B2CF-8F03C4D44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424A3-0580-174A-9CCE-360A959AC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Atom: </a:t>
            </a:r>
            <a:r>
              <a:rPr lang="en-US" dirty="0">
                <a:hlinkClick r:id="rId3"/>
              </a:rPr>
              <a:t>https://atom.io/</a:t>
            </a:r>
            <a:endParaRPr lang="en-US" dirty="0"/>
          </a:p>
          <a:p>
            <a:r>
              <a:rPr lang="en-US" dirty="0"/>
              <a:t>Visual Studio: </a:t>
            </a:r>
            <a:r>
              <a:rPr lang="en-US" dirty="0">
                <a:hlinkClick r:id="rId4"/>
              </a:rPr>
              <a:t>https://code.visualstudio.com/</a:t>
            </a:r>
            <a:endParaRPr lang="en-US" dirty="0"/>
          </a:p>
          <a:p>
            <a:r>
              <a:rPr lang="en-US" dirty="0" err="1"/>
              <a:t>Xcode</a:t>
            </a:r>
            <a:r>
              <a:rPr lang="en-US" dirty="0"/>
              <a:t>: see app store</a:t>
            </a:r>
          </a:p>
          <a:p>
            <a:endParaRPr lang="en-US" dirty="0"/>
          </a:p>
          <a:p>
            <a:r>
              <a:rPr lang="en-US" dirty="0"/>
              <a:t>Allow for syntax highlighting of 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881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EA5F0-C3F6-7846-9384-096B2D6E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A993B-AAE1-984E-94BA-A3929EBDF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old-fashioned way</a:t>
            </a:r>
          </a:p>
          <a:p>
            <a:r>
              <a:rPr lang="en-US" dirty="0"/>
              <a:t>Can be tricky and annoying, but at times useful</a:t>
            </a:r>
          </a:p>
        </p:txBody>
      </p:sp>
    </p:spTree>
    <p:extLst>
      <p:ext uri="{BB962C8B-B14F-4D97-AF65-F5344CB8AC3E}">
        <p14:creationId xmlns:p14="http://schemas.microsoft.com/office/powerpoint/2010/main" val="308593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3FD97-2125-2642-BC5B-246A36CEA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Diving into Vim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1A91B-9E90-804B-8575-3ECDEEDC6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$ vim </a:t>
            </a:r>
            <a:r>
              <a:rPr lang="en-US" sz="2000" dirty="0" err="1"/>
              <a:t>script.sh</a:t>
            </a:r>
            <a:r>
              <a:rPr lang="en-US" sz="2000" dirty="0"/>
              <a:t>                  &lt;-- let’s write a bash script (.</a:t>
            </a:r>
            <a:r>
              <a:rPr lang="en-US" sz="2000" dirty="0" err="1"/>
              <a:t>sh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Commands: </a:t>
            </a:r>
          </a:p>
          <a:p>
            <a:r>
              <a:rPr lang="en-US" sz="2000" dirty="0"/>
              <a:t>You will start in viewer mode</a:t>
            </a:r>
          </a:p>
          <a:p>
            <a:r>
              <a:rPr lang="en-US" sz="2000" dirty="0"/>
              <a:t>Tap “d” twice = delete a line </a:t>
            </a:r>
          </a:p>
          <a:p>
            <a:r>
              <a:rPr lang="en-US" sz="2000" dirty="0"/>
              <a:t>Arrow keys to move cursor</a:t>
            </a:r>
          </a:p>
          <a:p>
            <a:r>
              <a:rPr lang="en-US" sz="2000" dirty="0"/>
              <a:t>Tap “</a:t>
            </a:r>
            <a:r>
              <a:rPr lang="en-US" sz="2000" dirty="0" err="1"/>
              <a:t>i</a:t>
            </a:r>
            <a:r>
              <a:rPr lang="en-US" sz="2000" dirty="0"/>
              <a:t>” to enter editor mode</a:t>
            </a:r>
          </a:p>
          <a:p>
            <a:r>
              <a:rPr lang="en-US" sz="2000" dirty="0"/>
              <a:t>Write your code </a:t>
            </a:r>
          </a:p>
          <a:p>
            <a:r>
              <a:rPr lang="en-US" sz="2000" dirty="0"/>
              <a:t>Press escape to exit editor mode</a:t>
            </a:r>
          </a:p>
          <a:p>
            <a:r>
              <a:rPr lang="en-US" sz="2000" dirty="0"/>
              <a:t>Type “:</a:t>
            </a:r>
            <a:r>
              <a:rPr lang="en-US" sz="2000" dirty="0" err="1"/>
              <a:t>wq</a:t>
            </a:r>
            <a:r>
              <a:rPr lang="en-US" sz="2000" dirty="0"/>
              <a:t>” to save (write) and quit</a:t>
            </a:r>
          </a:p>
          <a:p>
            <a:r>
              <a:rPr lang="en-US" sz="2000" dirty="0"/>
              <a:t>Type “:q” to quit without saving</a:t>
            </a:r>
          </a:p>
          <a:p>
            <a:r>
              <a:rPr lang="en-US" sz="2000" dirty="0"/>
              <a:t>If you made changes and want to quit without saving, you will need to use “:q!”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40848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336BD-AAA5-364F-927D-CAE64342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supercomputer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575AC-AC9E-7042-88C9-7DA806C69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ssh</a:t>
            </a:r>
            <a:r>
              <a:rPr lang="en-US" dirty="0"/>
              <a:t> </a:t>
            </a:r>
            <a:r>
              <a:rPr lang="en-US" dirty="0" err="1"/>
              <a:t>uNID@notchpeak.chpc.utah.edu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Enter password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758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148B0-7CCA-7D4D-B276-D80CE94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write a simple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777B-3339-F24C-B897-5DB31707A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A line starting with a pound symbol is a comment. It is not interpreted as code when the script is run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the download file as a variable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FILE=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ftp://ftp.ensembl.org/pub/release-99/gtf/saccharomyces_cerevisiae/Saccharomyces_cerevisiae.R64-1-1.99.gtf.gz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an output location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OUTPUT=~/Desktop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Download yeast GTF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using the correct file extension here for the output is vital! But you can change the name as you download the file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curl –L $FILE –o ~/Desktop/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transcripts.gtf.gz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Unzip and decompress the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an asterisk means “everything”, so in this case, it will run the command on everything with the given prefix and suffix around the asterisk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gzip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–d ~/Desktop/*.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!!! You don’t need to include the $ symbols at the beginning of each line here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!!! $’s in a command are for accessing set variables</a:t>
            </a:r>
          </a:p>
        </p:txBody>
      </p:sp>
    </p:spTree>
    <p:extLst>
      <p:ext uri="{BB962C8B-B14F-4D97-AF65-F5344CB8AC3E}">
        <p14:creationId xmlns:p14="http://schemas.microsoft.com/office/powerpoint/2010/main" val="3944731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C14EB-544B-D04E-9912-6B9D96FA6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dangers of 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84CC0-CDCF-6F4E-9E4A-51B312E9D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 means everything. Can be helpful, but can also delete everything if not careful</a:t>
            </a:r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rm *.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&lt;- removes all files ending in “.</a:t>
            </a:r>
            <a:r>
              <a:rPr lang="en-US" dirty="0" err="1"/>
              <a:t>gtf</a:t>
            </a:r>
            <a:r>
              <a:rPr lang="en-US" dirty="0"/>
              <a:t>”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rm * 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&lt;- I accidently added a space after the asterisk; this will be interpreted as “rm *” which will delete every file in the current folder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* rm will not ask you “are you sure?” it will just act if it can. And deleted files will not be recoverable.</a:t>
            </a:r>
          </a:p>
        </p:txBody>
      </p:sp>
    </p:spTree>
    <p:extLst>
      <p:ext uri="{BB962C8B-B14F-4D97-AF65-F5344CB8AC3E}">
        <p14:creationId xmlns:p14="http://schemas.microsoft.com/office/powerpoint/2010/main" val="4089887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3107</TotalTime>
  <Words>1356</Words>
  <Application>Microsoft Macintosh PowerPoint</Application>
  <PresentationFormat>Widescreen</PresentationFormat>
  <Paragraphs>184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Consolas</vt:lpstr>
      <vt:lpstr>Office Theme</vt:lpstr>
      <vt:lpstr>Rutter Lab Isolation Bootcamp</vt:lpstr>
      <vt:lpstr>Access the slides and files here:   </vt:lpstr>
      <vt:lpstr>Editing a file</vt:lpstr>
      <vt:lpstr>IDEs</vt:lpstr>
      <vt:lpstr>Vim</vt:lpstr>
      <vt:lpstr>Diving into Vim</vt:lpstr>
      <vt:lpstr>Accessing the supercomputer</vt:lpstr>
      <vt:lpstr>Let’s write a simple script</vt:lpstr>
      <vt:lpstr>The dangers of *</vt:lpstr>
      <vt:lpstr>Let’s write a simple script</vt:lpstr>
      <vt:lpstr>Why is Vim helpful?</vt:lpstr>
      <vt:lpstr>Runnig a bash a script</vt:lpstr>
      <vt:lpstr>Looping a command</vt:lpstr>
      <vt:lpstr>Downloading bioinformatics Software</vt:lpstr>
      <vt:lpstr>Bash profile</vt:lpstr>
      <vt:lpstr>Bioinformatics Files</vt:lpstr>
      <vt:lpstr>PowerPoint Presentation</vt:lpstr>
      <vt:lpstr>FASTA</vt:lpstr>
      <vt:lpstr>FASTQ</vt:lpstr>
      <vt:lpstr>PHRED</vt:lpstr>
      <vt:lpstr>PowerPoint Presentation</vt:lpstr>
      <vt:lpstr>BAM/SAM file</vt:lpstr>
      <vt:lpstr>Transcriptome aligned BAM files</vt:lpstr>
      <vt:lpstr>IGV</vt:lpstr>
      <vt:lpstr>PowerPoint Presentation</vt:lpstr>
      <vt:lpstr>The almighty .txt file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</cp:revision>
  <dcterms:created xsi:type="dcterms:W3CDTF">2020-03-27T20:57:27Z</dcterms:created>
  <dcterms:modified xsi:type="dcterms:W3CDTF">2020-04-03T18:10:19Z</dcterms:modified>
</cp:coreProperties>
</file>

<file path=docProps/thumbnail.jpeg>
</file>